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32"/>
  </p:notesMasterIdLst>
  <p:sldIdLst>
    <p:sldId id="261" r:id="rId3"/>
    <p:sldId id="264" r:id="rId4"/>
    <p:sldId id="275" r:id="rId5"/>
    <p:sldId id="265" r:id="rId6"/>
    <p:sldId id="266" r:id="rId7"/>
    <p:sldId id="267" r:id="rId8"/>
    <p:sldId id="268" r:id="rId9"/>
    <p:sldId id="269" r:id="rId10"/>
    <p:sldId id="270" r:id="rId11"/>
    <p:sldId id="278" r:id="rId12"/>
    <p:sldId id="284" r:id="rId13"/>
    <p:sldId id="285" r:id="rId14"/>
    <p:sldId id="287" r:id="rId15"/>
    <p:sldId id="286" r:id="rId16"/>
    <p:sldId id="279" r:id="rId17"/>
    <p:sldId id="276" r:id="rId18"/>
    <p:sldId id="283" r:id="rId19"/>
    <p:sldId id="288" r:id="rId20"/>
    <p:sldId id="291" r:id="rId21"/>
    <p:sldId id="292" r:id="rId22"/>
    <p:sldId id="293" r:id="rId23"/>
    <p:sldId id="294" r:id="rId24"/>
    <p:sldId id="295" r:id="rId25"/>
    <p:sldId id="296" r:id="rId26"/>
    <p:sldId id="299" r:id="rId27"/>
    <p:sldId id="300" r:id="rId28"/>
    <p:sldId id="297" r:id="rId29"/>
    <p:sldId id="298" r:id="rId30"/>
    <p:sldId id="30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615" autoAdjust="0"/>
    <p:restoredTop sz="86412" autoAdjust="0"/>
  </p:normalViewPr>
  <p:slideViewPr>
    <p:cSldViewPr>
      <p:cViewPr>
        <p:scale>
          <a:sx n="83" d="100"/>
          <a:sy n="83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3C0C38-5E9E-4DA0-81AA-41EC6D984B7C}" type="datetimeFigureOut">
              <a:rPr lang="en-US"/>
              <a:pPr>
                <a:defRPr/>
              </a:pPr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DFB8A1-D1EF-49E4-BF00-B59C9B17E4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9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/>
              <a:t>Transparent light effect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(Basic)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one of the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 and then click </a:t>
            </a:r>
            <a:r>
              <a:rPr lang="en-US" b="1" dirty="0" smtClean="0"/>
              <a:t>Blank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Basic Shapes </a:t>
            </a:r>
            <a:r>
              <a:rPr lang="en-US" dirty="0" smtClean="0"/>
              <a:t>click </a:t>
            </a:r>
            <a:r>
              <a:rPr lang="en-US" b="1" dirty="0" smtClean="0"/>
              <a:t>Oval</a:t>
            </a:r>
            <a:r>
              <a:rPr lang="en-US" dirty="0" smtClean="0"/>
              <a:t> (first row, second option from the left).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Press and hold SHIFT to constrain the shape to a circle, and then drag to draw a circle on the slide.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 </a:t>
            </a:r>
            <a:r>
              <a:rPr lang="en-US" dirty="0" smtClean="0"/>
              <a:t>dialog box launcher.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Line Color </a:t>
            </a:r>
            <a:r>
              <a:rPr lang="en-US" dirty="0" smtClean="0"/>
              <a:t>in the left pane, and then select </a:t>
            </a:r>
            <a:r>
              <a:rPr lang="en-US" b="1" dirty="0" smtClean="0"/>
              <a:t>No line </a:t>
            </a:r>
            <a:r>
              <a:rPr lang="en-US" dirty="0" smtClean="0"/>
              <a:t>in the </a:t>
            </a:r>
            <a:r>
              <a:rPr lang="en-US" b="1" dirty="0" smtClean="0"/>
              <a:t>Line Color </a:t>
            </a:r>
            <a:r>
              <a:rPr lang="en-US" dirty="0" smtClean="0"/>
              <a:t>pane.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 Effects</a:t>
            </a:r>
            <a:r>
              <a:rPr lang="en-US" dirty="0" smtClean="0"/>
              <a:t>, point to </a:t>
            </a:r>
            <a:r>
              <a:rPr lang="en-US" b="1" dirty="0" smtClean="0"/>
              <a:t>Soft Edges</a:t>
            </a:r>
            <a:r>
              <a:rPr lang="en-US" dirty="0" smtClean="0"/>
              <a:t>, and then click </a:t>
            </a:r>
            <a:r>
              <a:rPr lang="en-US" b="1" dirty="0" smtClean="0"/>
              <a:t>10 Point</a:t>
            </a:r>
            <a:r>
              <a:rPr lang="en-US" dirty="0" smtClean="0"/>
              <a:t>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other shapes on this slide,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circle on the slide.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 Repeat this process to create a total of 10 circles.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circles to position them at random intervals.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For each circle, press and hold SHIFT and then drag the adjustment handles to resize as needed.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different color and transparency effects in each of the shapes, do the following: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shape. On the </a:t>
            </a:r>
            <a:r>
              <a:rPr lang="en-US" b="1" dirty="0" smtClean="0"/>
              <a:t>Home</a:t>
            </a:r>
            <a:r>
              <a:rPr lang="en-US" dirty="0" smtClean="0"/>
              <a:t> tab, in the bottom right corner of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</a:t>
            </a:r>
            <a:r>
              <a:rPr lang="en-US" b="1" dirty="0" smtClean="0"/>
              <a:t>Format Shape</a:t>
            </a:r>
            <a:r>
              <a:rPr lang="en-US" dirty="0" smtClean="0"/>
              <a:t> dialog box launcher.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Gradient fill </a:t>
            </a:r>
            <a:r>
              <a:rPr lang="en-US" dirty="0" smtClean="0"/>
              <a:t>in the </a:t>
            </a:r>
            <a:r>
              <a:rPr lang="en-US" b="1" dirty="0" smtClean="0"/>
              <a:t>Fill </a:t>
            </a:r>
            <a:r>
              <a:rPr lang="en-US" dirty="0" smtClean="0"/>
              <a:t>pane. 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three stops appear in the drop-down list,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first and third (small circle below larger circle) circles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90%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second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fourth circle from the left (large circle above third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fifth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88%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71%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sixth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seventh circle from the left: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60%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eighth circle from the left, do not change the </a:t>
            </a:r>
            <a:r>
              <a:rPr lang="en-US" b="1" dirty="0" smtClean="0"/>
              <a:t>Gradient stops </a:t>
            </a:r>
            <a:r>
              <a:rPr lang="en-US" dirty="0" smtClean="0"/>
              <a:t>settings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box. 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ninth circle from the left (small brown circle below larger blue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227</a:t>
            </a:r>
            <a:r>
              <a:rPr lang="en-US" dirty="0" smtClean="0"/>
              <a:t>, Green: </a:t>
            </a:r>
            <a:r>
              <a:rPr lang="en-US" b="1" dirty="0" smtClean="0"/>
              <a:t>209</a:t>
            </a:r>
            <a:r>
              <a:rPr lang="en-US" dirty="0" smtClean="0"/>
              <a:t>, Blue: </a:t>
            </a:r>
            <a:r>
              <a:rPr lang="en-US" b="1" dirty="0" smtClean="0"/>
              <a:t>143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223</a:t>
            </a:r>
            <a:r>
              <a:rPr lang="en-US" dirty="0" smtClean="0"/>
              <a:t>, Green: </a:t>
            </a:r>
            <a:r>
              <a:rPr lang="en-US" b="1" dirty="0" smtClean="0"/>
              <a:t>205</a:t>
            </a:r>
            <a:r>
              <a:rPr lang="en-US" dirty="0" smtClean="0"/>
              <a:t>, Blue: </a:t>
            </a:r>
            <a:r>
              <a:rPr lang="en-US" b="1" dirty="0" smtClean="0"/>
              <a:t>75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85%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214</a:t>
            </a:r>
            <a:r>
              <a:rPr lang="en-US" dirty="0" smtClean="0"/>
              <a:t>, Green: </a:t>
            </a:r>
            <a:r>
              <a:rPr lang="en-US" b="1" dirty="0" smtClean="0"/>
              <a:t>195</a:t>
            </a:r>
            <a:r>
              <a:rPr lang="en-US" dirty="0" smtClean="0"/>
              <a:t>, Blue: </a:t>
            </a:r>
            <a:r>
              <a:rPr lang="en-US" b="1" dirty="0" smtClean="0"/>
              <a:t>84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the tenth circle from the left (large blue circle above ninth circle):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60% </a:t>
            </a:r>
            <a:r>
              <a:rPr lang="en-US" dirty="0" smtClean="0"/>
              <a:t>(third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80%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50%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Dark Blue, Text 2, Lighter 40%</a:t>
            </a:r>
            <a:r>
              <a:rPr lang="en-US" dirty="0" smtClean="0"/>
              <a:t> (fourth row, fourth option from the left).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74%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3 </a:t>
            </a:r>
            <a:r>
              <a:rPr lang="en-US" dirty="0" smtClean="0"/>
              <a:t>from the list, and then do the following: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Dark Blue, Text 2, Lighter 40% </a:t>
            </a:r>
            <a:r>
              <a:rPr lang="en-US" dirty="0" smtClean="0"/>
              <a:t>(fourth row, fourth option from the left). </a:t>
            </a:r>
          </a:p>
          <a:p>
            <a:pPr marL="1600200" lvl="3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 reproduce the background on this slide, do the following: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Radial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From Center </a:t>
            </a:r>
            <a:r>
              <a:rPr lang="en-US" dirty="0" smtClean="0"/>
              <a:t>(third option from the left).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click </a:t>
            </a:r>
            <a:r>
              <a:rPr lang="en-US" b="1" dirty="0" smtClean="0"/>
              <a:t>More Colors</a:t>
            </a:r>
            <a:r>
              <a:rPr lang="en-US" dirty="0" smtClean="0"/>
              <a:t>, and then in the </a:t>
            </a:r>
            <a:r>
              <a:rPr lang="en-US" b="1" dirty="0" smtClean="0"/>
              <a:t>Colors</a:t>
            </a:r>
            <a:r>
              <a:rPr lang="en-US" dirty="0" smtClean="0"/>
              <a:t> dialog box, on the </a:t>
            </a:r>
            <a:r>
              <a:rPr lang="en-US" b="1" dirty="0" smtClean="0"/>
              <a:t>Custom</a:t>
            </a:r>
            <a:r>
              <a:rPr lang="en-US" dirty="0" smtClean="0"/>
              <a:t> tab, enter values for Red: </a:t>
            </a:r>
            <a:r>
              <a:rPr lang="en-US" b="1" dirty="0" smtClean="0"/>
              <a:t>65</a:t>
            </a:r>
            <a:r>
              <a:rPr lang="en-US" dirty="0" smtClean="0"/>
              <a:t>, Green: </a:t>
            </a:r>
            <a:r>
              <a:rPr lang="en-US" b="1" dirty="0" smtClean="0"/>
              <a:t>68</a:t>
            </a:r>
            <a:r>
              <a:rPr lang="en-US" dirty="0" smtClean="0"/>
              <a:t>, Blue: </a:t>
            </a:r>
            <a:r>
              <a:rPr lang="en-US" b="1" dirty="0" smtClean="0"/>
              <a:t>97</a:t>
            </a:r>
            <a:r>
              <a:rPr lang="en-US" dirty="0" smtClean="0"/>
              <a:t>.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99%</a:t>
            </a:r>
            <a:r>
              <a:rPr lang="en-US" dirty="0" smtClean="0"/>
              <a:t>.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8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DE0B7-4355-46B0-829D-CB10EEDDE08A}" type="datetimeFigureOut">
              <a:rPr lang="en-US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17AD5-8AF1-4D20-B63D-C7CA24AA018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D077080-734A-49F3-8657-D25B482FD0EC}" type="datetimeFigureOut">
              <a:rPr lang="en-US"/>
              <a:pPr>
                <a:defRPr/>
              </a:pPr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1982A1C-B07C-4480-BD60-7D25B69FE9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3221182"/>
            <a:ext cx="5183088" cy="11984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Paulo Roberto Gaiger Ferreira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1573847"/>
            <a:ext cx="7772400" cy="1470025"/>
          </a:xfrm>
        </p:spPr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O testamento vital no Brasil </a:t>
            </a:r>
            <a:r>
              <a:rPr lang="pt-BR" b="1" dirty="0" smtClean="0">
                <a:solidFill>
                  <a:srgbClr val="FFC000"/>
                </a:solidFill>
              </a:rPr>
              <a:t>Realidade </a:t>
            </a:r>
            <a:r>
              <a:rPr lang="pt-BR" b="1" dirty="0">
                <a:solidFill>
                  <a:srgbClr val="FFC000"/>
                </a:solidFill>
              </a:rPr>
              <a:t>e prática notarial</a:t>
            </a:r>
            <a:endParaRPr lang="pt-BR" b="1" dirty="0" smtClean="0">
              <a:solidFill>
                <a:srgbClr val="FFC000"/>
              </a:solidFill>
            </a:endParaRP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1445096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sz="2400" b="1" dirty="0" smtClean="0">
                <a:solidFill>
                  <a:srgbClr val="FFC000"/>
                </a:solidFill>
              </a:rPr>
              <a:t>VIII Congresso Brasileiro de Direito de Família IBDFAM</a:t>
            </a:r>
          </a:p>
          <a:p>
            <a:pPr marL="0" indent="0" algn="ctr">
              <a:buFont typeface="Arial" charset="0"/>
              <a:buNone/>
            </a:pPr>
            <a:r>
              <a:rPr lang="pt-BR" sz="2400" dirty="0" smtClean="0">
                <a:solidFill>
                  <a:srgbClr val="FFC000"/>
                </a:solidFill>
              </a:rPr>
              <a:t>Belo Horizonte, 2011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Fundamentos legais - CF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2308860"/>
            <a:ext cx="7884740" cy="3744416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Direito </a:t>
            </a:r>
            <a:r>
              <a:rPr lang="pt-BR" dirty="0">
                <a:solidFill>
                  <a:srgbClr val="FFC000"/>
                </a:solidFill>
              </a:rPr>
              <a:t>à dignidade: art. 1º, inc. III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Direito </a:t>
            </a:r>
            <a:r>
              <a:rPr lang="pt-BR" dirty="0">
                <a:solidFill>
                  <a:srgbClr val="FFC000"/>
                </a:solidFill>
              </a:rPr>
              <a:t>à vida: art. 5º, caput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Direito </a:t>
            </a:r>
            <a:r>
              <a:rPr lang="pt-BR" dirty="0">
                <a:solidFill>
                  <a:srgbClr val="FFC000"/>
                </a:solidFill>
              </a:rPr>
              <a:t>à liberdade de ação: art. 5º, inc. II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Direito </a:t>
            </a:r>
            <a:r>
              <a:rPr lang="pt-BR" dirty="0">
                <a:solidFill>
                  <a:srgbClr val="FFC000"/>
                </a:solidFill>
              </a:rPr>
              <a:t>à integridade física: art. 5º, inc. III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Direito </a:t>
            </a:r>
            <a:r>
              <a:rPr lang="pt-BR" dirty="0">
                <a:solidFill>
                  <a:srgbClr val="FFC000"/>
                </a:solidFill>
              </a:rPr>
              <a:t>à liberdade de crença ou religião: art. 5º, inc. VI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32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7846640" cy="936104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C000"/>
                </a:solidFill>
              </a:rPr>
              <a:t>Fundamentos legais</a:t>
            </a:r>
            <a:br>
              <a:rPr lang="pt-BR" b="1" dirty="0">
                <a:solidFill>
                  <a:srgbClr val="FFC000"/>
                </a:solidFill>
              </a:rPr>
            </a:br>
            <a:r>
              <a:rPr lang="pt-BR" sz="2800" b="1" dirty="0">
                <a:solidFill>
                  <a:srgbClr val="FFC000"/>
                </a:solidFill>
              </a:rPr>
              <a:t>Resolução CFM 1931, de 24 de setembro de 2009</a:t>
            </a:r>
            <a:endParaRPr lang="pt-BR" sz="2800" b="1" dirty="0" smtClean="0">
              <a:solidFill>
                <a:srgbClr val="FFC000"/>
              </a:solidFill>
            </a:endParaRP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1988840"/>
            <a:ext cx="8115300" cy="3744416"/>
          </a:xfrm>
        </p:spPr>
        <p:txBody>
          <a:bodyPr/>
          <a:lstStyle/>
          <a:p>
            <a:pPr algn="l"/>
            <a:r>
              <a:rPr lang="pt-BR" dirty="0">
                <a:solidFill>
                  <a:srgbClr val="FFC000"/>
                </a:solidFill>
              </a:rPr>
              <a:t>O paciente ou de seu representante legal tem o direito de</a:t>
            </a:r>
            <a:r>
              <a:rPr lang="pt-BR" dirty="0" smtClean="0">
                <a:solidFill>
                  <a:srgbClr val="FFC000"/>
                </a:solidFill>
              </a:rPr>
              <a:t>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decidir </a:t>
            </a:r>
            <a:r>
              <a:rPr lang="pt-BR" dirty="0" smtClean="0">
                <a:solidFill>
                  <a:srgbClr val="FFC000"/>
                </a:solidFill>
              </a:rPr>
              <a:t>o diagnóstico ou tratamento , </a:t>
            </a:r>
            <a:r>
              <a:rPr lang="pt-BR" dirty="0">
                <a:solidFill>
                  <a:srgbClr val="FFC000"/>
                </a:solidFill>
              </a:rPr>
              <a:t>salvo em caso de iminente risco de morte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o </a:t>
            </a:r>
            <a:r>
              <a:rPr lang="pt-BR" dirty="0">
                <a:solidFill>
                  <a:srgbClr val="FFC000"/>
                </a:solidFill>
              </a:rPr>
              <a:t>médico </a:t>
            </a:r>
            <a:r>
              <a:rPr lang="pt-BR" dirty="0" smtClean="0">
                <a:solidFill>
                  <a:srgbClr val="FFC000"/>
                </a:solidFill>
              </a:rPr>
              <a:t>deve usar </a:t>
            </a:r>
            <a:r>
              <a:rPr lang="pt-BR" dirty="0">
                <a:solidFill>
                  <a:srgbClr val="FFC000"/>
                </a:solidFill>
              </a:rPr>
              <a:t>todos os meios disponíveis de diagnóstico e tratamento, cientificamente reconhecidos e a seu alcance, em favor do paciente</a:t>
            </a:r>
          </a:p>
          <a:p>
            <a:pPr algn="l"/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75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8680" y="476672"/>
            <a:ext cx="7846640" cy="936104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C000"/>
                </a:solidFill>
              </a:rPr>
              <a:t>Fundamentos legais</a:t>
            </a:r>
            <a:br>
              <a:rPr lang="pt-BR" b="1" dirty="0">
                <a:solidFill>
                  <a:srgbClr val="FFC000"/>
                </a:solidFill>
              </a:rPr>
            </a:br>
            <a:r>
              <a:rPr lang="pt-BR" sz="2800" b="1" dirty="0">
                <a:solidFill>
                  <a:srgbClr val="FFC000"/>
                </a:solidFill>
              </a:rPr>
              <a:t>Resolução CFM 1931, de 24 de setembro de 2009</a:t>
            </a:r>
            <a:endParaRPr lang="pt-BR" sz="2800" b="1" dirty="0" smtClean="0">
              <a:solidFill>
                <a:srgbClr val="FFC000"/>
              </a:solidFill>
            </a:endParaRP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1988840"/>
            <a:ext cx="8115300" cy="3784436"/>
          </a:xfrm>
        </p:spPr>
        <p:txBody>
          <a:bodyPr/>
          <a:lstStyle/>
          <a:p>
            <a:pPr algn="l"/>
            <a:r>
              <a:rPr lang="pt-BR" dirty="0" err="1" smtClean="0">
                <a:solidFill>
                  <a:srgbClr val="FFC000"/>
                </a:solidFill>
              </a:rPr>
              <a:t>Ortotanasia</a:t>
            </a:r>
            <a:r>
              <a:rPr lang="pt-BR" dirty="0" smtClean="0">
                <a:solidFill>
                  <a:srgbClr val="FFC000"/>
                </a:solidFill>
              </a:rPr>
              <a:t> – Princípios, art. 22 – Art. 41</a:t>
            </a: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Nos </a:t>
            </a:r>
            <a:r>
              <a:rPr lang="pt-BR" dirty="0">
                <a:solidFill>
                  <a:srgbClr val="FFC000"/>
                </a:solidFill>
              </a:rPr>
              <a:t>casos de doença incurável e terminal, deve o médico oferecer todos os cuidados paliativos disponíveis sem empreender ações diagnósticas ou terapêuticas inúteis ou obstinadas, levando sempre em consideração a vontade expressa do paciente ou, na sua impossibilidade, a de seu representante </a:t>
            </a:r>
            <a:r>
              <a:rPr lang="pt-BR" dirty="0" smtClean="0">
                <a:solidFill>
                  <a:srgbClr val="FFC000"/>
                </a:solidFill>
              </a:rPr>
              <a:t>legal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59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C000"/>
                </a:solidFill>
              </a:rPr>
              <a:t>Fundamentos legais</a:t>
            </a:r>
            <a:br>
              <a:rPr lang="pt-BR" b="1" dirty="0">
                <a:solidFill>
                  <a:srgbClr val="FFC000"/>
                </a:solidFill>
              </a:rPr>
            </a:br>
            <a:r>
              <a:rPr lang="pt-BR" sz="2800" b="1" dirty="0">
                <a:solidFill>
                  <a:srgbClr val="FFC000"/>
                </a:solidFill>
              </a:rPr>
              <a:t>Resolução CFM 1931, de 24 de setembro de 2009</a:t>
            </a:r>
            <a:endParaRPr lang="pt-BR" sz="2800" b="1" dirty="0" smtClean="0">
              <a:solidFill>
                <a:srgbClr val="FFC000"/>
              </a:solidFill>
            </a:endParaRP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2308860"/>
            <a:ext cx="8115300" cy="3744416"/>
          </a:xfrm>
        </p:spPr>
        <p:txBody>
          <a:bodyPr/>
          <a:lstStyle/>
          <a:p>
            <a:pPr algn="l"/>
            <a:r>
              <a:rPr lang="pt-BR" dirty="0" err="1" smtClean="0">
                <a:solidFill>
                  <a:srgbClr val="FFC000"/>
                </a:solidFill>
              </a:rPr>
              <a:t>Distanasia</a:t>
            </a: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	É </a:t>
            </a:r>
            <a:r>
              <a:rPr lang="pt-BR" dirty="0">
                <a:solidFill>
                  <a:srgbClr val="FFC000"/>
                </a:solidFill>
              </a:rPr>
              <a:t>vedado ao </a:t>
            </a:r>
            <a:r>
              <a:rPr lang="pt-BR" dirty="0" smtClean="0">
                <a:solidFill>
                  <a:srgbClr val="FFC000"/>
                </a:solidFill>
              </a:rPr>
              <a:t>médico...</a:t>
            </a:r>
          </a:p>
          <a:p>
            <a:pPr algn="l"/>
            <a:r>
              <a:rPr lang="pt-BR" dirty="0">
                <a:solidFill>
                  <a:srgbClr val="FFC000"/>
                </a:solidFill>
              </a:rPr>
              <a:t>Art. 32. Deixar de usar todos os meios disponíveis de diagnóstico e tratamento, cientificamente reconhecidos e a seu alcance, em favor do paciente.</a:t>
            </a: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3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Fundamentos legais - SP</a:t>
            </a:r>
            <a:br>
              <a:rPr lang="pt-BR" b="1" dirty="0" smtClean="0">
                <a:solidFill>
                  <a:srgbClr val="FFC000"/>
                </a:solidFill>
              </a:rPr>
            </a:br>
            <a:r>
              <a:rPr lang="pt-BR" sz="2800" b="1" dirty="0">
                <a:solidFill>
                  <a:srgbClr val="FFC000"/>
                </a:solidFill>
              </a:rPr>
              <a:t>Lei estadual nº 10.241, de 17 de março de </a:t>
            </a:r>
            <a:r>
              <a:rPr lang="pt-BR" sz="2800" b="1" dirty="0" smtClean="0">
                <a:solidFill>
                  <a:srgbClr val="FFC000"/>
                </a:solidFill>
              </a:rPr>
              <a:t>1999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2308860"/>
            <a:ext cx="8115300" cy="3744416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FFC000"/>
                </a:solidFill>
              </a:rPr>
              <a:t>O </a:t>
            </a:r>
            <a:r>
              <a:rPr lang="pt-BR" dirty="0">
                <a:solidFill>
                  <a:srgbClr val="FFC000"/>
                </a:solidFill>
              </a:rPr>
              <a:t>paciente tem o direito </a:t>
            </a:r>
            <a:r>
              <a:rPr lang="pt-BR" dirty="0" smtClean="0">
                <a:solidFill>
                  <a:srgbClr val="FFC000"/>
                </a:solidFill>
              </a:rPr>
              <a:t>de:</a:t>
            </a:r>
          </a:p>
          <a:p>
            <a:pPr algn="l"/>
            <a:endParaRPr lang="pt-BR" dirty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	- </a:t>
            </a:r>
            <a:r>
              <a:rPr lang="pt-BR" dirty="0">
                <a:solidFill>
                  <a:srgbClr val="FFC000"/>
                </a:solidFill>
              </a:rPr>
              <a:t>Recusar tratamentos dolorosos ou extraordinários para tentar prolongar a </a:t>
            </a:r>
            <a:r>
              <a:rPr lang="pt-BR" dirty="0" smtClean="0">
                <a:solidFill>
                  <a:srgbClr val="FFC000"/>
                </a:solidFill>
              </a:rPr>
              <a:t>vida</a:t>
            </a:r>
          </a:p>
          <a:p>
            <a:pPr algn="l"/>
            <a:r>
              <a:rPr lang="pt-BR" dirty="0">
                <a:solidFill>
                  <a:srgbClr val="FFC000"/>
                </a:solidFill>
              </a:rPr>
              <a:t>	</a:t>
            </a: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	- </a:t>
            </a:r>
            <a:r>
              <a:rPr lang="pt-BR" dirty="0">
                <a:solidFill>
                  <a:srgbClr val="FFC000"/>
                </a:solidFill>
              </a:rPr>
              <a:t>Optar pelo local de morte</a:t>
            </a:r>
          </a:p>
          <a:p>
            <a:pPr algn="l"/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91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8680" y="583362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Atividade notarial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1828800"/>
            <a:ext cx="7884740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Terry </a:t>
            </a:r>
            <a:r>
              <a:rPr lang="pt-BR" dirty="0" err="1" smtClean="0">
                <a:solidFill>
                  <a:srgbClr val="FFC000"/>
                </a:solidFill>
              </a:rPr>
              <a:t>Schiavo</a:t>
            </a:r>
            <a:endParaRPr lang="pt-BR" dirty="0" smtClean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Herbert Vianna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Testamento vital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Escritura dispositiva de direitos do corpo e da personalidade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err="1" smtClean="0">
                <a:solidFill>
                  <a:srgbClr val="FFC000"/>
                </a:solidFill>
              </a:rPr>
              <a:t>DAVs</a:t>
            </a:r>
            <a:r>
              <a:rPr lang="pt-BR" dirty="0" smtClean="0">
                <a:solidFill>
                  <a:srgbClr val="FFC000"/>
                </a:solidFill>
              </a:rPr>
              <a:t> – Diretivas Antecipadas de Vontade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err="1" smtClean="0">
                <a:solidFill>
                  <a:srgbClr val="FFC000"/>
                </a:solidFill>
              </a:rPr>
              <a:t>DAVs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i="1" dirty="0" err="1" smtClean="0">
                <a:solidFill>
                  <a:srgbClr val="FFC000"/>
                </a:solidFill>
              </a:rPr>
              <a:t>to</a:t>
            </a:r>
            <a:r>
              <a:rPr lang="pt-BR" i="1" dirty="0" smtClean="0">
                <a:solidFill>
                  <a:srgbClr val="FFC000"/>
                </a:solidFill>
              </a:rPr>
              <a:t> go </a:t>
            </a:r>
            <a:r>
              <a:rPr lang="pt-BR" smtClean="0">
                <a:solidFill>
                  <a:srgbClr val="FFC000"/>
                </a:solidFill>
              </a:rPr>
              <a:t>- portáteis</a:t>
            </a:r>
            <a:endParaRPr lang="pt-BR" i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18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C000"/>
                </a:solidFill>
              </a:rPr>
              <a:t>Testamento Vital ou </a:t>
            </a:r>
            <a:r>
              <a:rPr lang="pt-BR" b="1" dirty="0" smtClean="0">
                <a:solidFill>
                  <a:srgbClr val="FFC000"/>
                </a:solidFill>
              </a:rPr>
              <a:t>DAV</a:t>
            </a:r>
            <a:br>
              <a:rPr lang="pt-BR" b="1" dirty="0" smtClean="0">
                <a:solidFill>
                  <a:srgbClr val="FFC000"/>
                </a:solidFill>
              </a:rPr>
            </a:br>
            <a:r>
              <a:rPr lang="pt-BR" sz="3200" b="1" dirty="0" smtClean="0">
                <a:solidFill>
                  <a:srgbClr val="FFC000"/>
                </a:solidFill>
              </a:rPr>
              <a:t>Tratamento notarial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52274" y="2060848"/>
            <a:ext cx="7884740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Tratamento de </a:t>
            </a:r>
            <a:r>
              <a:rPr lang="pt-BR" dirty="0" smtClean="0">
                <a:solidFill>
                  <a:srgbClr val="FFC000"/>
                </a:solidFill>
              </a:rPr>
              <a:t>saúde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Transfusão, amputação, procedimentos autorizados e vetados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Opção </a:t>
            </a:r>
            <a:r>
              <a:rPr lang="pt-BR" dirty="0">
                <a:solidFill>
                  <a:srgbClr val="FFC000"/>
                </a:solidFill>
              </a:rPr>
              <a:t>pela morte prolongada ou </a:t>
            </a:r>
            <a:r>
              <a:rPr lang="pt-BR" dirty="0" smtClean="0">
                <a:solidFill>
                  <a:srgbClr val="FFC000"/>
                </a:solidFill>
              </a:rPr>
              <a:t>breve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err="1" smtClean="0">
                <a:solidFill>
                  <a:srgbClr val="FFC000"/>
                </a:solidFill>
              </a:rPr>
              <a:t>Distanasia</a:t>
            </a:r>
            <a:r>
              <a:rPr lang="pt-BR" dirty="0" smtClean="0">
                <a:solidFill>
                  <a:srgbClr val="FFC000"/>
                </a:solidFill>
              </a:rPr>
              <a:t> ou </a:t>
            </a:r>
            <a:r>
              <a:rPr lang="pt-BR" dirty="0" err="1" smtClean="0">
                <a:solidFill>
                  <a:srgbClr val="FFC000"/>
                </a:solidFill>
              </a:rPr>
              <a:t>Ortotanasia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Doação </a:t>
            </a:r>
            <a:r>
              <a:rPr lang="pt-BR" dirty="0">
                <a:solidFill>
                  <a:srgbClr val="FFC000"/>
                </a:solidFill>
              </a:rPr>
              <a:t>de órgãos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Destino </a:t>
            </a:r>
            <a:r>
              <a:rPr lang="pt-BR" dirty="0">
                <a:solidFill>
                  <a:srgbClr val="FFC000"/>
                </a:solidFill>
              </a:rPr>
              <a:t>do </a:t>
            </a:r>
            <a:r>
              <a:rPr lang="pt-BR" dirty="0" smtClean="0">
                <a:solidFill>
                  <a:srgbClr val="FFC000"/>
                </a:solidFill>
              </a:rPr>
              <a:t>corpo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641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>
                <a:solidFill>
                  <a:srgbClr val="FFC000"/>
                </a:solidFill>
              </a:rPr>
              <a:t>Testamento Vital ou </a:t>
            </a:r>
            <a:r>
              <a:rPr lang="pt-BR" b="1" dirty="0" smtClean="0">
                <a:solidFill>
                  <a:srgbClr val="FFC000"/>
                </a:solidFill>
              </a:rPr>
              <a:t>DAV</a:t>
            </a:r>
            <a:br>
              <a:rPr lang="pt-BR" b="1" dirty="0" smtClean="0">
                <a:solidFill>
                  <a:srgbClr val="FFC000"/>
                </a:solidFill>
              </a:rPr>
            </a:br>
            <a:r>
              <a:rPr lang="pt-BR" sz="3200" b="1" dirty="0" smtClean="0">
                <a:solidFill>
                  <a:srgbClr val="FFC000"/>
                </a:solidFill>
              </a:rPr>
              <a:t>Tratamento notarial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925830" y="2346412"/>
            <a:ext cx="7884740" cy="3384376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Cláusulas de </a:t>
            </a:r>
            <a:r>
              <a:rPr lang="pt-BR" dirty="0" smtClean="0">
                <a:solidFill>
                  <a:srgbClr val="FFC000"/>
                </a:solidFill>
              </a:rPr>
              <a:t>representação</a:t>
            </a:r>
          </a:p>
          <a:p>
            <a:pPr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Tratamento médico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Mandato com fins ordinários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Mandato com poderes especiais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Mandato com fins empresariais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182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8846" y="1828800"/>
            <a:ext cx="7884740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Fundamentação legal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CF, arts. 1º, inc. III, e 5º, inciso III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Código de Ética Médica - Resolução CFM 1931, de 24 de setembro de </a:t>
            </a:r>
            <a:r>
              <a:rPr lang="pt-BR" dirty="0" smtClean="0">
                <a:solidFill>
                  <a:srgbClr val="FFC000"/>
                </a:solidFill>
              </a:rPr>
              <a:t>2009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CC, arts. 12 e 13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CC, arts. 653 e segs., 682, II e III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CC, art. 1.780 - Exclusão</a:t>
            </a:r>
            <a:endParaRPr lang="pt-BR" dirty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82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Fundamentação fática – Hipótese de </a:t>
            </a:r>
            <a:r>
              <a:rPr lang="pt-BR" dirty="0" smtClean="0">
                <a:solidFill>
                  <a:srgbClr val="FFC000"/>
                </a:solidFill>
              </a:rPr>
              <a:t>aplicação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Eventualidade de moléstia grave ou acidente que impeça de expressar a </a:t>
            </a:r>
            <a:r>
              <a:rPr lang="pt-BR" dirty="0" smtClean="0">
                <a:solidFill>
                  <a:srgbClr val="FFC000"/>
                </a:solidFill>
              </a:rPr>
              <a:t>vontade</a:t>
            </a: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Fundamentação fática – Cessa a aplicação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Retorno da consciência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Morte</a:t>
            </a:r>
            <a:endParaRPr lang="pt-BR" dirty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95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4242" y="1654696"/>
            <a:ext cx="7846640" cy="936104"/>
          </a:xfrm>
        </p:spPr>
        <p:txBody>
          <a:bodyPr/>
          <a:lstStyle/>
          <a:p>
            <a:r>
              <a:rPr lang="pt-BR" sz="6600" b="1" dirty="0">
                <a:solidFill>
                  <a:srgbClr val="FFC000"/>
                </a:solidFill>
              </a:rPr>
              <a:t>Morte</a:t>
            </a:r>
            <a:r>
              <a:rPr lang="pt-BR" b="1" dirty="0">
                <a:solidFill>
                  <a:srgbClr val="FFC000"/>
                </a:solidFill>
              </a:rPr>
              <a:t/>
            </a:r>
            <a:br>
              <a:rPr lang="pt-BR" b="1" dirty="0">
                <a:solidFill>
                  <a:srgbClr val="FFC000"/>
                </a:solidFill>
              </a:rPr>
            </a:br>
            <a:endParaRPr lang="pt-BR" dirty="0" smtClean="0"/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29630" y="2590800"/>
            <a:ext cx="7884740" cy="1289248"/>
          </a:xfrm>
        </p:spPr>
        <p:txBody>
          <a:bodyPr/>
          <a:lstStyle/>
          <a:p>
            <a:r>
              <a:rPr lang="pt-BR" sz="6600" b="1" dirty="0" smtClean="0">
                <a:solidFill>
                  <a:srgbClr val="FFC000"/>
                </a:solidFill>
              </a:rPr>
              <a:t>Demência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4033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4572000" y="396240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3038540" y="4038600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FFC000"/>
                </a:solidFill>
                <a:latin typeface="+mj-lt"/>
              </a:rPr>
              <a:t>Ausência</a:t>
            </a:r>
            <a:endParaRPr lang="pt-BR" sz="66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762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568952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Diretivas médicas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Escolhas </a:t>
            </a:r>
            <a:r>
              <a:rPr lang="pt-BR" dirty="0">
                <a:solidFill>
                  <a:srgbClr val="FFC000"/>
                </a:solidFill>
              </a:rPr>
              <a:t>relativas aos procedimentos diagnósticos e terapêuticos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Situações </a:t>
            </a:r>
            <a:r>
              <a:rPr lang="pt-BR" dirty="0">
                <a:solidFill>
                  <a:srgbClr val="FFC000"/>
                </a:solidFill>
              </a:rPr>
              <a:t>clínicas irreversíveis e </a:t>
            </a:r>
            <a:r>
              <a:rPr lang="pt-BR" dirty="0" smtClean="0">
                <a:solidFill>
                  <a:srgbClr val="FFC000"/>
                </a:solidFill>
              </a:rPr>
              <a:t>terminais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Recepção de sangue ou órgãos</a:t>
            </a: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Autorização </a:t>
            </a:r>
            <a:r>
              <a:rPr lang="pt-BR" dirty="0">
                <a:solidFill>
                  <a:srgbClr val="FFC000"/>
                </a:solidFill>
              </a:rPr>
              <a:t>para a </a:t>
            </a:r>
            <a:r>
              <a:rPr lang="pt-BR" dirty="0" err="1" smtClean="0">
                <a:solidFill>
                  <a:srgbClr val="FFC000"/>
                </a:solidFill>
              </a:rPr>
              <a:t>ortotanasia</a:t>
            </a:r>
            <a:r>
              <a:rPr lang="pt-BR" dirty="0" smtClean="0">
                <a:solidFill>
                  <a:srgbClr val="FFC000"/>
                </a:solidFill>
              </a:rPr>
              <a:t> </a:t>
            </a:r>
            <a:r>
              <a:rPr lang="pt-BR" dirty="0">
                <a:solidFill>
                  <a:srgbClr val="FFC000"/>
                </a:solidFill>
              </a:rPr>
              <a:t>ou </a:t>
            </a:r>
            <a:r>
              <a:rPr lang="pt-BR" dirty="0" err="1" smtClean="0">
                <a:solidFill>
                  <a:srgbClr val="FFC000"/>
                </a:solidFill>
              </a:rPr>
              <a:t>distanasia</a:t>
            </a: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Possibilidade </a:t>
            </a:r>
            <a:r>
              <a:rPr lang="pt-BR" dirty="0">
                <a:solidFill>
                  <a:srgbClr val="FFC000"/>
                </a:solidFill>
              </a:rPr>
              <a:t>de </a:t>
            </a:r>
            <a:r>
              <a:rPr lang="pt-BR" dirty="0" smtClean="0">
                <a:solidFill>
                  <a:srgbClr val="FFC000"/>
                </a:solidFill>
              </a:rPr>
              <a:t>gravidez/inseminação </a:t>
            </a:r>
            <a:r>
              <a:rPr lang="pt-BR" i="1" dirty="0" err="1" smtClean="0">
                <a:solidFill>
                  <a:srgbClr val="FFC000"/>
                </a:solidFill>
              </a:rPr>
              <a:t>pos</a:t>
            </a:r>
            <a:r>
              <a:rPr lang="pt-BR" i="1" dirty="0" smtClean="0">
                <a:solidFill>
                  <a:srgbClr val="FFC000"/>
                </a:solidFill>
              </a:rPr>
              <a:t> mortem</a:t>
            </a:r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Doação de órgãos</a:t>
            </a: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8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Diretivas de representação médica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Indica pessoas para representar a vontade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Outorga poderes e define limites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Autoriza a violação de domicílio, com justa causa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Autoriza a liberação do corpo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Exéquias</a:t>
            </a: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9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Diretivas de representação – Mandato ordinário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gerais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especiais – alugar, comprar, receber, dar quitação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</a:t>
            </a:r>
            <a:r>
              <a:rPr lang="pt-BR" i="1" dirty="0" smtClean="0">
                <a:solidFill>
                  <a:srgbClr val="FFC000"/>
                </a:solidFill>
              </a:rPr>
              <a:t>ad judicia</a:t>
            </a: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244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Cláusulas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Diretivas de representação – Mandato empresarial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de representação na sociedade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Disposições sobre a administração da sociedade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para alienar ou condicionar a participação social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Poderes para receber e dar quitação dos haveres</a:t>
            </a:r>
          </a:p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69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Estatística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02840"/>
              </p:ext>
            </p:extLst>
          </p:nvPr>
        </p:nvGraphicFramePr>
        <p:xfrm>
          <a:off x="1403648" y="2590800"/>
          <a:ext cx="6768752" cy="2074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746"/>
                <a:gridCol w="5241006"/>
              </a:tblGrid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>
                          <a:solidFill>
                            <a:srgbClr val="FFC000"/>
                          </a:solidFill>
                          <a:effectLst/>
                        </a:rPr>
                        <a:t>2009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>
                          <a:solidFill>
                            <a:srgbClr val="FFC000"/>
                          </a:solidFill>
                          <a:effectLst/>
                        </a:rPr>
                        <a:t>147 atos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>
                          <a:solidFill>
                            <a:srgbClr val="FFC000"/>
                          </a:solidFill>
                          <a:effectLst/>
                        </a:rPr>
                        <a:t>2010</a:t>
                      </a:r>
                      <a:endParaRPr lang="pt-BR" sz="2800" b="1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>
                          <a:solidFill>
                            <a:srgbClr val="FFC000"/>
                          </a:solidFill>
                          <a:effectLst/>
                        </a:rPr>
                        <a:t>283 atos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>
                          <a:solidFill>
                            <a:srgbClr val="FFC000"/>
                          </a:solidFill>
                          <a:effectLst/>
                        </a:rPr>
                        <a:t>2011</a:t>
                      </a:r>
                      <a:endParaRPr lang="pt-BR" sz="2800" b="1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262 atos</a:t>
                      </a:r>
                      <a:r>
                        <a:rPr lang="af-ZA" sz="28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(até outubro)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250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- Futuro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83578" y="1612153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17763"/>
              </p:ext>
            </p:extLst>
          </p:nvPr>
        </p:nvGraphicFramePr>
        <p:xfrm>
          <a:off x="1403648" y="2221114"/>
          <a:ext cx="6768752" cy="276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746"/>
                <a:gridCol w="5241006"/>
              </a:tblGrid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Ano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População +</a:t>
                      </a:r>
                      <a:r>
                        <a:rPr lang="af-ZA" sz="2800" b="1" baseline="0" dirty="0" smtClean="0">
                          <a:solidFill>
                            <a:srgbClr val="FFC000"/>
                          </a:solidFill>
                          <a:effectLst/>
                        </a:rPr>
                        <a:t> 65 anos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>
                          <a:solidFill>
                            <a:srgbClr val="FFC000"/>
                          </a:solidFill>
                          <a:effectLst/>
                        </a:rPr>
                        <a:t>2010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13,4</a:t>
                      </a:r>
                      <a:r>
                        <a:rPr lang="af-ZA" sz="2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milhões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2020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19 milhões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2030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28,8 milhões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966158" y="5577780"/>
            <a:ext cx="196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+mj-lt"/>
              </a:rPr>
              <a:t>Fonte: IBGE </a:t>
            </a:r>
            <a:endParaRPr lang="pt-BR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453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x Estatísticas médicas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83578" y="1612153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22815"/>
              </p:ext>
            </p:extLst>
          </p:nvPr>
        </p:nvGraphicFramePr>
        <p:xfrm>
          <a:off x="1403648" y="2221114"/>
          <a:ext cx="6768751" cy="276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448272"/>
                <a:gridCol w="2016223"/>
              </a:tblGrid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Doença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2010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Parkinson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r>
                        <a:rPr lang="af-ZA" sz="28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 </a:t>
                      </a:r>
                      <a:r>
                        <a:rPr lang="af-ZA" sz="1600" b="1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190 mil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FFC000"/>
                          </a:solidFill>
                          <a:effectLst/>
                        </a:rPr>
                        <a:t>Alzheimer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f-ZA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1 milhão </a:t>
                      </a:r>
                      <a:r>
                        <a:rPr lang="af-ZA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(1)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  <a:r>
                        <a:rPr lang="pt-BR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milhão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1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FFC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AVC</a:t>
                      </a:r>
                      <a:endParaRPr lang="pt-BR" sz="2800" b="1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  <a:r>
                        <a:rPr lang="pt-BR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milhão</a:t>
                      </a: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(3)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  <a:r>
                        <a:rPr lang="pt-BR" sz="2800" b="1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milhão</a:t>
                      </a:r>
                      <a:endParaRPr lang="pt-BR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724667" y="5416914"/>
            <a:ext cx="454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+mj-lt"/>
              </a:rPr>
              <a:t>Fonte: (1) </a:t>
            </a:r>
            <a:r>
              <a:rPr lang="sv-SE" b="1" dirty="0" smtClean="0">
                <a:solidFill>
                  <a:srgbClr val="FFC000"/>
                </a:solidFill>
                <a:latin typeface="+mj-lt"/>
              </a:rPr>
              <a:t>Rev. Bras. Clin. Med., 2009;7:27-35; (2) Wikipedia pt; (3) Wikipedia en; IBGE.</a:t>
            </a:r>
            <a:endParaRPr lang="pt-BR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70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76672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– Publicidade notarial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1859340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Direito à intimidade e vida privada - CF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Sigilo da escritura pública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Tabelião é agente público delegado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Escritura é documento privado com fé pública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Publicidade do ato é contida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Restrita às partes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Legítimo interesse – ordem judicial</a:t>
            </a:r>
            <a:endParaRPr lang="pt-BR" sz="3200" dirty="0">
              <a:solidFill>
                <a:srgbClr val="FFC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4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04664"/>
            <a:ext cx="8077200" cy="936104"/>
          </a:xfrm>
        </p:spPr>
        <p:txBody>
          <a:bodyPr/>
          <a:lstStyle/>
          <a:p>
            <a:pPr algn="l"/>
            <a:r>
              <a:rPr lang="pt-BR" b="1" dirty="0" err="1" smtClean="0">
                <a:solidFill>
                  <a:srgbClr val="FFC000"/>
                </a:solidFill>
              </a:rPr>
              <a:t>DAVs</a:t>
            </a:r>
            <a:r>
              <a:rPr lang="pt-BR" b="1" dirty="0" smtClean="0">
                <a:solidFill>
                  <a:srgbClr val="FFC000"/>
                </a:solidFill>
              </a:rPr>
              <a:t> – E a </a:t>
            </a:r>
            <a:r>
              <a:rPr lang="pt-BR" b="1" dirty="0" err="1" smtClean="0">
                <a:solidFill>
                  <a:srgbClr val="FFC000"/>
                </a:solidFill>
              </a:rPr>
              <a:t>Eutanasia</a:t>
            </a:r>
            <a:r>
              <a:rPr lang="pt-BR" b="1" dirty="0" smtClean="0">
                <a:solidFill>
                  <a:srgbClr val="FFC000"/>
                </a:solidFill>
              </a:rPr>
              <a:t> ?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1637943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Eutanasia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 = morte boa, suave, indolor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Pessoa em situação irreversível e incurável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Pessoa em intenso sofrimento físico e psíquico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Finalidade benevolente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Permitida: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EUA (Oregon), Bélgica, Holanda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Suíça, Alemanha, Áustria</a:t>
            </a:r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Uruguai – homicídio piedoso: exclui pena</a:t>
            </a:r>
          </a:p>
        </p:txBody>
      </p:sp>
    </p:spTree>
    <p:extLst>
      <p:ext uri="{BB962C8B-B14F-4D97-AF65-F5344CB8AC3E}">
        <p14:creationId xmlns:p14="http://schemas.microsoft.com/office/powerpoint/2010/main" val="53206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7700" y="404664"/>
            <a:ext cx="807720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Referências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67544" y="1828800"/>
            <a:ext cx="8424936" cy="4150293"/>
          </a:xfrm>
        </p:spPr>
        <p:txBody>
          <a:bodyPr/>
          <a:lstStyle/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lvl="1" algn="l"/>
            <a:endParaRPr lang="pt-BR" dirty="0" smtClean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  <a:p>
            <a:pPr algn="l"/>
            <a:r>
              <a:rPr lang="pt-BR" dirty="0" smtClean="0">
                <a:solidFill>
                  <a:srgbClr val="FFC000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29424" y="1700808"/>
            <a:ext cx="8256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José Renato </a:t>
            </a: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Nalini</a:t>
            </a:r>
            <a:endParaRPr lang="pt-BR" sz="3200" dirty="0" smtClean="0">
              <a:solidFill>
                <a:srgbClr val="FFC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Phillipe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Ariés</a:t>
            </a:r>
            <a:endParaRPr lang="pt-BR" sz="3200" dirty="0" smtClean="0">
              <a:solidFill>
                <a:srgbClr val="FFC000"/>
              </a:solidFill>
              <a:latin typeface="+mj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O Escafandro e a Borboleta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Mar Adentro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You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don´t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pt-BR" sz="3200" dirty="0" err="1" smtClean="0">
                <a:solidFill>
                  <a:srgbClr val="FFC000"/>
                </a:solidFill>
                <a:latin typeface="+mj-lt"/>
              </a:rPr>
              <a:t>know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 Jack</a:t>
            </a:r>
          </a:p>
          <a:p>
            <a:r>
              <a:rPr lang="pt-BR" sz="3200" dirty="0">
                <a:solidFill>
                  <a:srgbClr val="FFC000"/>
                </a:solidFill>
                <a:latin typeface="+mj-lt"/>
              </a:rPr>
              <a:t>“Tudo quanto vive, vive porque muda; muda porque passa; e, porque passa, morre. Tudo quanto vive perpetuamente se torna outra coisa, constantemente se nega, se furta à </a:t>
            </a:r>
            <a:r>
              <a:rPr lang="pt-BR" sz="3200" dirty="0" smtClean="0">
                <a:solidFill>
                  <a:srgbClr val="FFC000"/>
                </a:solidFill>
                <a:latin typeface="+mj-lt"/>
              </a:rPr>
              <a:t>vida”</a:t>
            </a:r>
          </a:p>
          <a:p>
            <a:endParaRPr lang="pt-BR" sz="3200" dirty="0" smtClean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5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" y="0"/>
            <a:ext cx="92183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42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52274" y="2060848"/>
            <a:ext cx="7884740" cy="4150293"/>
          </a:xfrm>
        </p:spPr>
        <p:txBody>
          <a:bodyPr/>
          <a:lstStyle/>
          <a:p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08" y="2096264"/>
            <a:ext cx="4860032" cy="29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8691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223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Ferramentas jurídicas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1736118" y="2060848"/>
            <a:ext cx="7884740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C000"/>
                </a:solidFill>
              </a:rPr>
              <a:t>Testamento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C000"/>
                </a:solidFill>
              </a:rPr>
              <a:t>Ausência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C000"/>
                </a:solidFill>
              </a:rPr>
              <a:t>Interdição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C000"/>
                </a:solidFill>
              </a:rPr>
              <a:t>Curatela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b="1" dirty="0" err="1" smtClean="0">
                <a:solidFill>
                  <a:srgbClr val="FFC000"/>
                </a:solidFill>
              </a:rPr>
              <a:t>Saisine</a:t>
            </a:r>
            <a:endParaRPr lang="pt-BR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29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Nova ferramenta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47700" y="2447059"/>
            <a:ext cx="8240206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Testamento Vital ?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Testamento Vivo ?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Diretivas </a:t>
            </a:r>
            <a:r>
              <a:rPr lang="pt-BR" dirty="0">
                <a:solidFill>
                  <a:srgbClr val="FFC000"/>
                </a:solidFill>
              </a:rPr>
              <a:t>Antecipadas de Vontade – </a:t>
            </a:r>
            <a:r>
              <a:rPr lang="pt-BR" dirty="0" err="1" smtClean="0">
                <a:solidFill>
                  <a:srgbClr val="FFC000"/>
                </a:solidFill>
              </a:rPr>
              <a:t>DAVs</a:t>
            </a:r>
            <a:r>
              <a:rPr lang="pt-BR" dirty="0" smtClean="0">
                <a:solidFill>
                  <a:srgbClr val="FFC000"/>
                </a:solidFill>
              </a:rPr>
              <a:t> ?</a:t>
            </a:r>
            <a:endParaRPr lang="pt-BR" dirty="0">
              <a:solidFill>
                <a:srgbClr val="FFC000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Resolução CFM 1931, de </a:t>
            </a:r>
            <a:r>
              <a:rPr lang="pt-BR" dirty="0" smtClean="0">
                <a:solidFill>
                  <a:srgbClr val="FFC000"/>
                </a:solidFill>
              </a:rPr>
              <a:t>24.09.2009</a:t>
            </a:r>
            <a:endParaRPr lang="pt-BR" dirty="0">
              <a:solidFill>
                <a:srgbClr val="FFC000"/>
              </a:solidFill>
            </a:endParaRPr>
          </a:p>
          <a:p>
            <a:pPr lvl="1" algn="l"/>
            <a:endParaRPr lang="pt-B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2259330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602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48680" y="404664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Conceito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550248" y="1524000"/>
            <a:ext cx="8240206" cy="4150293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FFC000"/>
                </a:solidFill>
              </a:rPr>
              <a:t>Ato </a:t>
            </a:r>
            <a:r>
              <a:rPr lang="pt-BR" dirty="0">
                <a:solidFill>
                  <a:srgbClr val="FFC000"/>
                </a:solidFill>
              </a:rPr>
              <a:t>de vontade </a:t>
            </a:r>
            <a:r>
              <a:rPr lang="pt-BR" dirty="0" smtClean="0">
                <a:solidFill>
                  <a:srgbClr val="FFC000"/>
                </a:solidFill>
              </a:rPr>
              <a:t>de quem, doente ou acidentado, não pode manifestar a </a:t>
            </a:r>
            <a:r>
              <a:rPr lang="pt-BR" dirty="0">
                <a:solidFill>
                  <a:srgbClr val="FFC000"/>
                </a:solidFill>
              </a:rPr>
              <a:t>vontade , </a:t>
            </a:r>
            <a:r>
              <a:rPr lang="pt-BR" dirty="0" smtClean="0">
                <a:solidFill>
                  <a:srgbClr val="FFC000"/>
                </a:solidFill>
              </a:rPr>
              <a:t>com diretivas </a:t>
            </a:r>
            <a:r>
              <a:rPr lang="pt-BR" dirty="0">
                <a:solidFill>
                  <a:srgbClr val="FFC000"/>
                </a:solidFill>
              </a:rPr>
              <a:t>gerais ou específicas </a:t>
            </a:r>
            <a:r>
              <a:rPr lang="pt-BR" dirty="0" smtClean="0">
                <a:solidFill>
                  <a:srgbClr val="FFC000"/>
                </a:solidFill>
              </a:rPr>
              <a:t>sobre: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o tratamento </a:t>
            </a:r>
            <a:r>
              <a:rPr lang="pt-BR" dirty="0">
                <a:solidFill>
                  <a:srgbClr val="FFC000"/>
                </a:solidFill>
              </a:rPr>
              <a:t>de </a:t>
            </a:r>
            <a:r>
              <a:rPr lang="pt-BR" dirty="0" smtClean="0">
                <a:solidFill>
                  <a:srgbClr val="FFC000"/>
                </a:solidFill>
              </a:rPr>
              <a:t>saúde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procedimentos </a:t>
            </a:r>
            <a:r>
              <a:rPr lang="pt-BR" dirty="0">
                <a:solidFill>
                  <a:srgbClr val="FFC000"/>
                </a:solidFill>
              </a:rPr>
              <a:t>médicos </a:t>
            </a:r>
            <a:endParaRPr lang="pt-BR" dirty="0" smtClean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disposição </a:t>
            </a:r>
            <a:r>
              <a:rPr lang="pt-BR" dirty="0">
                <a:solidFill>
                  <a:srgbClr val="FFC000"/>
                </a:solidFill>
              </a:rPr>
              <a:t>sobre o próprio </a:t>
            </a:r>
            <a:r>
              <a:rPr lang="pt-BR" dirty="0" smtClean="0">
                <a:solidFill>
                  <a:srgbClr val="FFC000"/>
                </a:solidFill>
              </a:rPr>
              <a:t>corpo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representante </a:t>
            </a:r>
            <a:r>
              <a:rPr lang="pt-BR" dirty="0">
                <a:solidFill>
                  <a:srgbClr val="FFC000"/>
                </a:solidFill>
              </a:rPr>
              <a:t>para estas diretivas e para outras de caráter ordinário ou empresarial.</a:t>
            </a:r>
          </a:p>
          <a:p>
            <a:pPr algn="l"/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55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Caracteres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493078" y="2060848"/>
            <a:ext cx="8399402" cy="4150293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Ato personalíssimo: não admite </a:t>
            </a:r>
            <a:r>
              <a:rPr lang="pt-BR" dirty="0" smtClean="0">
                <a:solidFill>
                  <a:srgbClr val="FFC000"/>
                </a:solidFill>
              </a:rPr>
              <a:t>representação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Exceção: menores e pessoas sob </a:t>
            </a:r>
            <a:r>
              <a:rPr lang="pt-BR" dirty="0" smtClean="0">
                <a:solidFill>
                  <a:srgbClr val="FFC000"/>
                </a:solidFill>
              </a:rPr>
              <a:t>curatela</a:t>
            </a:r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rgbClr val="FFC000"/>
                </a:solidFill>
              </a:rPr>
              <a:t>Ato </a:t>
            </a:r>
            <a:r>
              <a:rPr lang="pt-BR" dirty="0">
                <a:solidFill>
                  <a:srgbClr val="FFC000"/>
                </a:solidFill>
              </a:rPr>
              <a:t>unilateral, podendo ter cláusulas bilaterais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Ato gratuito ou oneroso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Ato </a:t>
            </a:r>
            <a:r>
              <a:rPr lang="pt-BR" dirty="0" err="1">
                <a:solidFill>
                  <a:srgbClr val="FFC000"/>
                </a:solidFill>
              </a:rPr>
              <a:t>intuitu</a:t>
            </a:r>
            <a:r>
              <a:rPr lang="pt-BR" dirty="0">
                <a:solidFill>
                  <a:srgbClr val="FFC000"/>
                </a:solidFill>
              </a:rPr>
              <a:t> personae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Essencialmente revogável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0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14461"/>
            </a:gs>
            <a:gs pos="99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194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23622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12000"/>
                </a:schemeClr>
              </a:gs>
              <a:gs pos="50000">
                <a:schemeClr val="tx2">
                  <a:lumMod val="60000"/>
                  <a:lumOff val="40000"/>
                  <a:alpha val="29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-457200" y="18288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057400" y="3276600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10000"/>
                </a:schemeClr>
              </a:gs>
              <a:gs pos="50000">
                <a:schemeClr val="tx2">
                  <a:lumMod val="60000"/>
                  <a:lumOff val="40000"/>
                  <a:alpha val="1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62600" y="1524000"/>
            <a:ext cx="1846118" cy="1846118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40000"/>
                </a:schemeClr>
              </a:gs>
              <a:gs pos="50000">
                <a:schemeClr val="tx2">
                  <a:lumMod val="60000"/>
                  <a:lumOff val="40000"/>
                  <a:alpha val="4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1828800"/>
            <a:ext cx="1524000" cy="1524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50000">
                <a:schemeClr val="tx2">
                  <a:lumMod val="60000"/>
                  <a:lumOff val="40000"/>
                  <a:alpha val="30000"/>
                </a:schemeClr>
              </a:gs>
              <a:gs pos="99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68888" y="2308860"/>
            <a:ext cx="1295400" cy="12954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16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3124200"/>
            <a:ext cx="1752600" cy="1752600"/>
          </a:xfrm>
          <a:prstGeom prst="ellipse">
            <a:avLst/>
          </a:prstGeom>
          <a:gradFill flip="none" rotWithShape="1">
            <a:gsLst>
              <a:gs pos="0">
                <a:srgbClr val="E3D18F">
                  <a:alpha val="30000"/>
                </a:srgbClr>
              </a:gs>
              <a:gs pos="50000">
                <a:srgbClr val="DFCD4B">
                  <a:alpha val="15000"/>
                </a:srgbClr>
              </a:gs>
              <a:gs pos="100000">
                <a:srgbClr val="D6C35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67600" y="1828800"/>
            <a:ext cx="2590800" cy="2590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0000"/>
                </a:schemeClr>
              </a:gs>
              <a:gs pos="49000">
                <a:schemeClr val="tx2">
                  <a:lumMod val="60000"/>
                  <a:lumOff val="4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84" name="Rectangle 3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846640" cy="936104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FFC000"/>
                </a:solidFill>
              </a:rPr>
              <a:t>Forma</a:t>
            </a:r>
          </a:p>
        </p:txBody>
      </p:sp>
      <p:sp>
        <p:nvSpPr>
          <p:cNvPr id="49185" name="Rectangle 33"/>
          <p:cNvSpPr>
            <a:spLocks noGrp="1"/>
          </p:cNvSpPr>
          <p:nvPr>
            <p:ph type="subTitle" idx="1"/>
          </p:nvPr>
        </p:nvSpPr>
        <p:spPr>
          <a:xfrm>
            <a:off x="665986" y="2554424"/>
            <a:ext cx="7884740" cy="2458752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	Escritura </a:t>
            </a:r>
            <a:r>
              <a:rPr lang="pt-BR" dirty="0" smtClean="0">
                <a:solidFill>
                  <a:srgbClr val="FFC000"/>
                </a:solidFill>
              </a:rPr>
              <a:t>pública ?</a:t>
            </a:r>
          </a:p>
          <a:p>
            <a:pPr algn="l"/>
            <a:endParaRPr lang="pt-BR" dirty="0">
              <a:solidFill>
                <a:srgbClr val="FFC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>
                <a:solidFill>
                  <a:srgbClr val="FFC000"/>
                </a:solidFill>
              </a:rPr>
              <a:t>	Instrumento </a:t>
            </a:r>
            <a:r>
              <a:rPr lang="pt-BR" dirty="0" smtClean="0">
                <a:solidFill>
                  <a:srgbClr val="FFC000"/>
                </a:solidFill>
              </a:rPr>
              <a:t>particular ?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2351088"/>
            <a:ext cx="221297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910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1765B9-20D3-4C45-B9BB-958029DA14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</Template>
  <TotalTime>10140</TotalTime>
  <Words>64973</Words>
  <Application>Microsoft Office PowerPoint</Application>
  <PresentationFormat>Apresentação na tela (4:3)</PresentationFormat>
  <Paragraphs>4285</Paragraphs>
  <Slides>29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6_Office Theme</vt:lpstr>
      <vt:lpstr>O testamento vital no Brasil Realidade e prática notarial</vt:lpstr>
      <vt:lpstr>Morte </vt:lpstr>
      <vt:lpstr>Apresentação do PowerPoint</vt:lpstr>
      <vt:lpstr>Apresentação do PowerPoint</vt:lpstr>
      <vt:lpstr>Ferramentas jurídicas</vt:lpstr>
      <vt:lpstr>Nova ferramenta</vt:lpstr>
      <vt:lpstr>Conceito</vt:lpstr>
      <vt:lpstr>Caracteres</vt:lpstr>
      <vt:lpstr>Forma</vt:lpstr>
      <vt:lpstr>Fundamentos legais - CF</vt:lpstr>
      <vt:lpstr>Fundamentos legais Resolução CFM 1931, de 24 de setembro de 2009</vt:lpstr>
      <vt:lpstr>Fundamentos legais Resolução CFM 1931, de 24 de setembro de 2009</vt:lpstr>
      <vt:lpstr>Fundamentos legais Resolução CFM 1931, de 24 de setembro de 2009</vt:lpstr>
      <vt:lpstr>Fundamentos legais - SP Lei estadual nº 10.241, de 17 de março de 1999</vt:lpstr>
      <vt:lpstr>Atividade notarial</vt:lpstr>
      <vt:lpstr>Testamento Vital ou DAV Tratamento notarial</vt:lpstr>
      <vt:lpstr>Testamento Vital ou DAV Tratamento notarial</vt:lpstr>
      <vt:lpstr>DAVs - Cláusulas</vt:lpstr>
      <vt:lpstr>DAVs - Cláusulas</vt:lpstr>
      <vt:lpstr>DAVs - Cláusulas</vt:lpstr>
      <vt:lpstr>DAVs - Cláusulas</vt:lpstr>
      <vt:lpstr>DAVs - Cláusulas</vt:lpstr>
      <vt:lpstr>DAVs - Cláusulas</vt:lpstr>
      <vt:lpstr>DAVs - Estatística</vt:lpstr>
      <vt:lpstr>DAVs - Futuro</vt:lpstr>
      <vt:lpstr>DAVs x Estatísticas médicas</vt:lpstr>
      <vt:lpstr>DAVs – Publicidade notarial</vt:lpstr>
      <vt:lpstr>DAVs – E a Eutanasia ?</vt:lpstr>
      <vt:lpstr>Referências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Roberto Gaiger Ferreira</dc:creator>
  <cp:lastModifiedBy>Paulo Roberto Gaiger Ferreira</cp:lastModifiedBy>
  <cp:revision>28</cp:revision>
  <dcterms:created xsi:type="dcterms:W3CDTF">2011-11-09T13:45:31Z</dcterms:created>
  <dcterms:modified xsi:type="dcterms:W3CDTF">2011-11-16T14:56:21Z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TC103382669990</vt:lpwstr>
  </property>
</Properties>
</file>